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61" r:id="rId4"/>
    <p:sldId id="262" r:id="rId5"/>
    <p:sldId id="263" r:id="rId6"/>
    <p:sldId id="264" r:id="rId7"/>
    <p:sldId id="265" r:id="rId8"/>
    <p:sldId id="266" r:id="rId9"/>
    <p:sldId id="26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00"/>
    <a:srgbClr val="CC00CC"/>
    <a:srgbClr val="AF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33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image1.jpeg>
</file>

<file path=ppt/media/image10.png>
</file>

<file path=ppt/media/image11.png>
</file>

<file path=ppt/media/image110.png>
</file>

<file path=ppt/media/image12.png>
</file>

<file path=ppt/media/image13.png>
</file>

<file path=ppt/media/image130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media/image90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Modifier le style des sous-titres du masque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4EE8A-CDA4-44F7-A61F-855868FB9019}" type="datetimeFigureOut">
              <a:rPr lang="en-US" smtClean="0"/>
              <a:t>4/8/2020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DC4B4-8912-42C0-867A-8AD177C6B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9030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4EE8A-CDA4-44F7-A61F-855868FB9019}" type="datetimeFigureOut">
              <a:rPr lang="en-US" smtClean="0"/>
              <a:t>4/8/2020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DC4B4-8912-42C0-867A-8AD177C6B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8265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4EE8A-CDA4-44F7-A61F-855868FB9019}" type="datetimeFigureOut">
              <a:rPr lang="en-US" smtClean="0"/>
              <a:t>4/8/2020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DC4B4-8912-42C0-867A-8AD177C6B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6805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4EE8A-CDA4-44F7-A61F-855868FB9019}" type="datetimeFigureOut">
              <a:rPr lang="en-US" smtClean="0"/>
              <a:t>4/8/2020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DC4B4-8912-42C0-867A-8AD177C6B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694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4EE8A-CDA4-44F7-A61F-855868FB9019}" type="datetimeFigureOut">
              <a:rPr lang="en-US" smtClean="0"/>
              <a:t>4/8/2020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DC4B4-8912-42C0-867A-8AD177C6B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7468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4EE8A-CDA4-44F7-A61F-855868FB9019}" type="datetimeFigureOut">
              <a:rPr lang="en-US" smtClean="0"/>
              <a:t>4/8/2020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DC4B4-8912-42C0-867A-8AD177C6B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7759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4EE8A-CDA4-44F7-A61F-855868FB9019}" type="datetimeFigureOut">
              <a:rPr lang="en-US" smtClean="0"/>
              <a:t>4/8/2020</a:t>
            </a:fld>
            <a:endParaRPr lang="en-US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DC4B4-8912-42C0-867A-8AD177C6B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3325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4EE8A-CDA4-44F7-A61F-855868FB9019}" type="datetimeFigureOut">
              <a:rPr lang="en-US" smtClean="0"/>
              <a:t>4/8/2020</a:t>
            </a:fld>
            <a:endParaRPr lang="en-US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DC4B4-8912-42C0-867A-8AD177C6B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1856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4EE8A-CDA4-44F7-A61F-855868FB9019}" type="datetimeFigureOut">
              <a:rPr lang="en-US" smtClean="0"/>
              <a:t>4/8/2020</a:t>
            </a:fld>
            <a:endParaRPr lang="en-US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DC4B4-8912-42C0-867A-8AD177C6B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8430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4EE8A-CDA4-44F7-A61F-855868FB9019}" type="datetimeFigureOut">
              <a:rPr lang="en-US" smtClean="0"/>
              <a:t>4/8/2020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DC4B4-8912-42C0-867A-8AD177C6B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667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4EE8A-CDA4-44F7-A61F-855868FB9019}" type="datetimeFigureOut">
              <a:rPr lang="en-US" smtClean="0"/>
              <a:t>4/8/2020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DC4B4-8912-42C0-867A-8AD177C6B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170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C4EE8A-CDA4-44F7-A61F-855868FB9019}" type="datetimeFigureOut">
              <a:rPr lang="en-US" smtClean="0"/>
              <a:t>4/8/2020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CDC4B4-8912-42C0-867A-8AD177C6B236}" type="slidenum">
              <a:rPr lang="en-US" smtClean="0"/>
              <a:t>‹#›</a:t>
            </a:fld>
            <a:endParaRPr lang="en-US"/>
          </a:p>
        </p:txBody>
      </p:sp>
      <p:sp>
        <p:nvSpPr>
          <p:cNvPr id="7" name="MSIPCMContentMarking" descr="{&quot;HashCode&quot;:-1406602145,&quot;Placement&quot;:&quot;Footer&quot;}"/>
          <p:cNvSpPr txBox="1"/>
          <p:nvPr userDrawn="1"/>
        </p:nvSpPr>
        <p:spPr>
          <a:xfrm>
            <a:off x="5522628" y="6624578"/>
            <a:ext cx="1146743" cy="233422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en-US" sz="900" smtClean="0">
                <a:solidFill>
                  <a:srgbClr val="008000"/>
                </a:solidFill>
                <a:latin typeface="arial" panose="020B0604020202020204" pitchFamily="34" charset="0"/>
              </a:rPr>
              <a:t> C1 - Internal use </a:t>
            </a:r>
            <a:endParaRPr lang="en-US" sz="900">
              <a:solidFill>
                <a:srgbClr val="008000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62996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microsoft.com/office/2007/relationships/hdphoto" Target="../media/hdphoto1.wdp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0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png"/><Relationship Id="rId7" Type="http://schemas.openxmlformats.org/officeDocument/2006/relationships/image" Target="../media/image17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/>
          <p:cNvSpPr txBox="1"/>
          <p:nvPr/>
        </p:nvSpPr>
        <p:spPr>
          <a:xfrm>
            <a:off x="621324" y="2801815"/>
            <a:ext cx="112775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b="1" dirty="0" smtClean="0">
                <a:solidFill>
                  <a:srgbClr val="0070C0"/>
                </a:solidFill>
              </a:rPr>
              <a:t>LC3 : Chimie durable</a:t>
            </a:r>
            <a:endParaRPr lang="en-US" sz="40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4508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96467" y="98957"/>
            <a:ext cx="11412781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4000" b="1" dirty="0" smtClean="0">
                <a:solidFill>
                  <a:srgbClr val="0070C0"/>
                </a:solidFill>
              </a:rPr>
              <a:t>Pollution usine chimique</a:t>
            </a:r>
          </a:p>
        </p:txBody>
      </p:sp>
      <p:cxnSp>
        <p:nvCxnSpPr>
          <p:cNvPr id="6" name="Connecteur droit 5"/>
          <p:cNvCxnSpPr/>
          <p:nvPr/>
        </p:nvCxnSpPr>
        <p:spPr>
          <a:xfrm>
            <a:off x="6166338" y="1562282"/>
            <a:ext cx="0" cy="4372708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ZoneTexte 6"/>
          <p:cNvSpPr txBox="1"/>
          <p:nvPr/>
        </p:nvSpPr>
        <p:spPr>
          <a:xfrm>
            <a:off x="609600" y="1540715"/>
            <a:ext cx="4665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Air</a:t>
            </a:r>
            <a:endParaRPr lang="en-US" dirty="0"/>
          </a:p>
        </p:txBody>
      </p:sp>
      <p:sp>
        <p:nvSpPr>
          <p:cNvPr id="12" name="ZoneTexte 11"/>
          <p:cNvSpPr txBox="1"/>
          <p:nvPr/>
        </p:nvSpPr>
        <p:spPr>
          <a:xfrm>
            <a:off x="6578787" y="1540715"/>
            <a:ext cx="4665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Bous rouges</a:t>
            </a:r>
            <a:endParaRPr lang="en-US" dirty="0"/>
          </a:p>
        </p:txBody>
      </p:sp>
      <p:sp>
        <p:nvSpPr>
          <p:cNvPr id="15" name="ZoneTexte 14"/>
          <p:cNvSpPr txBox="1"/>
          <p:nvPr/>
        </p:nvSpPr>
        <p:spPr>
          <a:xfrm>
            <a:off x="6578787" y="5592004"/>
            <a:ext cx="5284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Gardanne</a:t>
            </a:r>
            <a:r>
              <a:rPr lang="en-US" dirty="0"/>
              <a:t> (</a:t>
            </a:r>
            <a:r>
              <a:rPr lang="en-US" dirty="0" err="1"/>
              <a:t>Bouches</a:t>
            </a:r>
            <a:r>
              <a:rPr lang="en-US" dirty="0"/>
              <a:t>-du-Rhône)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5681" y="3421411"/>
            <a:ext cx="20638" cy="15177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7639" y="1910047"/>
            <a:ext cx="5548563" cy="3700892"/>
          </a:xfrm>
          <a:prstGeom prst="rect">
            <a:avLst/>
          </a:prstGeom>
        </p:spPr>
      </p:pic>
      <p:sp>
        <p:nvSpPr>
          <p:cNvPr id="20" name="ZoneTexte 7"/>
          <p:cNvSpPr txBox="1"/>
          <p:nvPr/>
        </p:nvSpPr>
        <p:spPr>
          <a:xfrm>
            <a:off x="9674921" y="6581001"/>
            <a:ext cx="18343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Image </a:t>
            </a:r>
            <a:r>
              <a:rPr lang="en-US" sz="1200" dirty="0" err="1" smtClean="0"/>
              <a:t>obtenu</a:t>
            </a:r>
            <a:r>
              <a:rPr lang="en-US" sz="1200" dirty="0" smtClean="0"/>
              <a:t> de Le point</a:t>
            </a:r>
            <a:endParaRPr lang="en-US" sz="1200" dirty="0"/>
          </a:p>
        </p:txBody>
      </p:sp>
      <p:sp>
        <p:nvSpPr>
          <p:cNvPr id="21" name="ZoneTexte 7"/>
          <p:cNvSpPr txBox="1"/>
          <p:nvPr/>
        </p:nvSpPr>
        <p:spPr>
          <a:xfrm>
            <a:off x="1739961" y="6548904"/>
            <a:ext cx="25475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Image </a:t>
            </a:r>
            <a:r>
              <a:rPr lang="en-US" sz="1200" dirty="0" err="1" smtClean="0"/>
              <a:t>obtenu</a:t>
            </a:r>
            <a:r>
              <a:rPr lang="en-US" sz="1200" dirty="0" smtClean="0"/>
              <a:t> de Magazine </a:t>
            </a:r>
            <a:r>
              <a:rPr lang="en-US" sz="1200" dirty="0" err="1" smtClean="0"/>
              <a:t>Racines</a:t>
            </a:r>
            <a:endParaRPr lang="en-US" sz="1200" dirty="0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226" y="2094634"/>
            <a:ext cx="5534664" cy="335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125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96467" y="98957"/>
            <a:ext cx="11412781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4000" b="1" dirty="0" smtClean="0">
                <a:solidFill>
                  <a:srgbClr val="0070C0"/>
                </a:solidFill>
              </a:rPr>
              <a:t>Scandales liés à l’industrie chimique</a:t>
            </a:r>
            <a:endParaRPr lang="en-US" sz="4000" b="1" dirty="0">
              <a:solidFill>
                <a:srgbClr val="0070C0"/>
              </a:solidFill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174" y="2151553"/>
            <a:ext cx="5514683" cy="1658450"/>
          </a:xfrm>
          <a:prstGeom prst="rect">
            <a:avLst/>
          </a:prstGeom>
        </p:spPr>
      </p:pic>
      <p:cxnSp>
        <p:nvCxnSpPr>
          <p:cNvPr id="6" name="Connecteur droit 5"/>
          <p:cNvCxnSpPr/>
          <p:nvPr/>
        </p:nvCxnSpPr>
        <p:spPr>
          <a:xfrm>
            <a:off x="6166338" y="1562282"/>
            <a:ext cx="0" cy="4372708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ZoneTexte 6"/>
          <p:cNvSpPr txBox="1"/>
          <p:nvPr/>
        </p:nvSpPr>
        <p:spPr>
          <a:xfrm>
            <a:off x="609600" y="1540715"/>
            <a:ext cx="4665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Années 1950-1960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894050" y="4115928"/>
            <a:ext cx="15338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 smtClean="0">
                <a:solidFill>
                  <a:srgbClr val="0070C0"/>
                </a:solidFill>
              </a:rPr>
              <a:t>Anti-nauséeux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16648" y="4115928"/>
            <a:ext cx="306244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dirty="0" smtClean="0">
                <a:solidFill>
                  <a:srgbClr val="FF0000"/>
                </a:solidFill>
              </a:rPr>
              <a:t>Effets tératogènes</a:t>
            </a:r>
          </a:p>
          <a:p>
            <a:pPr algn="ctr"/>
            <a:r>
              <a:rPr lang="fr-FR" dirty="0" smtClean="0">
                <a:solidFill>
                  <a:srgbClr val="FF0000"/>
                </a:solidFill>
              </a:rPr>
              <a:t>(malformations </a:t>
            </a:r>
            <a:r>
              <a:rPr lang="fr-FR" dirty="0" err="1" smtClean="0">
                <a:solidFill>
                  <a:srgbClr val="FF0000"/>
                </a:solidFill>
              </a:rPr>
              <a:t>nouveaux-nés</a:t>
            </a:r>
            <a:r>
              <a:rPr lang="fr-FR" dirty="0" smtClean="0">
                <a:solidFill>
                  <a:srgbClr val="FF0000"/>
                </a:solidFill>
              </a:rPr>
              <a:t>)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1" name="ZoneTexte 10"/>
          <p:cNvSpPr txBox="1"/>
          <p:nvPr/>
        </p:nvSpPr>
        <p:spPr>
          <a:xfrm>
            <a:off x="609600" y="5208860"/>
            <a:ext cx="4665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Conversion possible d’une forme à l’autre</a:t>
            </a:r>
            <a:endParaRPr lang="en-US" dirty="0"/>
          </a:p>
        </p:txBody>
      </p:sp>
      <p:sp>
        <p:nvSpPr>
          <p:cNvPr id="12" name="ZoneTexte 11"/>
          <p:cNvSpPr txBox="1"/>
          <p:nvPr/>
        </p:nvSpPr>
        <p:spPr>
          <a:xfrm>
            <a:off x="6578787" y="1540715"/>
            <a:ext cx="4665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Toulouse 2001 : explosion de l’usine AZF </a:t>
            </a:r>
            <a:endParaRPr lang="en-US" dirty="0"/>
          </a:p>
        </p:txBody>
      </p:sp>
      <p:pic>
        <p:nvPicPr>
          <p:cNvPr id="14" name="Imag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8787" y="2129068"/>
            <a:ext cx="4801371" cy="3116089"/>
          </a:xfrm>
          <a:prstGeom prst="rect">
            <a:avLst/>
          </a:prstGeom>
        </p:spPr>
      </p:pic>
      <p:sp>
        <p:nvSpPr>
          <p:cNvPr id="15" name="ZoneTexte 14"/>
          <p:cNvSpPr txBox="1"/>
          <p:nvPr/>
        </p:nvSpPr>
        <p:spPr>
          <a:xfrm>
            <a:off x="6578787" y="5592004"/>
            <a:ext cx="5284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31 morts, 2500 blessés, </a:t>
            </a:r>
            <a:r>
              <a:rPr lang="fr-FR" dirty="0" err="1" smtClean="0"/>
              <a:t>dégats</a:t>
            </a:r>
            <a:r>
              <a:rPr lang="fr-FR" dirty="0" smtClean="0"/>
              <a:t> matériels, pollution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2657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96467" y="98957"/>
            <a:ext cx="11412781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4000" b="1" dirty="0" smtClean="0">
                <a:solidFill>
                  <a:srgbClr val="0070C0"/>
                </a:solidFill>
              </a:rPr>
              <a:t>12 principes de la chimie verte</a:t>
            </a:r>
            <a:endParaRPr lang="en-US" sz="4000" b="1" dirty="0">
              <a:solidFill>
                <a:srgbClr val="0070C0"/>
              </a:solidFill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9423" y="679938"/>
            <a:ext cx="6026868" cy="5854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912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133925" y="110681"/>
            <a:ext cx="11412781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4000" b="1" dirty="0" smtClean="0">
                <a:solidFill>
                  <a:srgbClr val="0070C0"/>
                </a:solidFill>
              </a:rPr>
              <a:t>Expérience 1 : Synthèse </a:t>
            </a:r>
            <a:r>
              <a:rPr lang="fr-FR" sz="4000" b="1" i="1" dirty="0" smtClean="0">
                <a:solidFill>
                  <a:srgbClr val="0070C0"/>
                </a:solidFill>
              </a:rPr>
              <a:t>sans solvant </a:t>
            </a:r>
            <a:r>
              <a:rPr lang="fr-FR" sz="4000" b="1" dirty="0" smtClean="0">
                <a:solidFill>
                  <a:srgbClr val="0070C0"/>
                </a:solidFill>
              </a:rPr>
              <a:t>d’une </a:t>
            </a:r>
            <a:r>
              <a:rPr lang="fr-FR" sz="4000" b="1" dirty="0" err="1" smtClean="0">
                <a:solidFill>
                  <a:srgbClr val="0070C0"/>
                </a:solidFill>
              </a:rPr>
              <a:t>chalcone</a:t>
            </a:r>
            <a:endParaRPr lang="en-US" sz="4000" b="1" dirty="0">
              <a:solidFill>
                <a:srgbClr val="0070C0"/>
              </a:solidFill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387" y="2700700"/>
            <a:ext cx="1524000" cy="1104900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0629" y="2491150"/>
            <a:ext cx="847725" cy="1524000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 b="10440"/>
          <a:stretch/>
        </p:blipFill>
        <p:spPr>
          <a:xfrm>
            <a:off x="6724102" y="2215657"/>
            <a:ext cx="5434472" cy="1799493"/>
          </a:xfrm>
          <a:prstGeom prst="rect">
            <a:avLst/>
          </a:prstGeom>
        </p:spPr>
      </p:pic>
      <p:sp>
        <p:nvSpPr>
          <p:cNvPr id="6" name="Plus 5"/>
          <p:cNvSpPr/>
          <p:nvPr/>
        </p:nvSpPr>
        <p:spPr>
          <a:xfrm>
            <a:off x="2313384" y="2851634"/>
            <a:ext cx="480647" cy="527538"/>
          </a:xfrm>
          <a:prstGeom prst="mathPlus">
            <a:avLst>
              <a:gd name="adj1" fmla="val 4008"/>
            </a:avLst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Égal 7"/>
          <p:cNvSpPr/>
          <p:nvPr/>
        </p:nvSpPr>
        <p:spPr>
          <a:xfrm>
            <a:off x="4423910" y="2798881"/>
            <a:ext cx="468923" cy="633044"/>
          </a:xfrm>
          <a:prstGeom prst="mathEqual">
            <a:avLst>
              <a:gd name="adj1" fmla="val 2876"/>
              <a:gd name="adj2" fmla="val 11760"/>
            </a:avLst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0" name="Image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9302" y="2888267"/>
            <a:ext cx="711014" cy="490905"/>
          </a:xfrm>
          <a:prstGeom prst="rect">
            <a:avLst/>
          </a:prstGeom>
        </p:spPr>
      </p:pic>
      <p:sp>
        <p:nvSpPr>
          <p:cNvPr id="11" name="Plus 10"/>
          <p:cNvSpPr/>
          <p:nvPr/>
        </p:nvSpPr>
        <p:spPr>
          <a:xfrm>
            <a:off x="6175225" y="2851634"/>
            <a:ext cx="480647" cy="527538"/>
          </a:xfrm>
          <a:prstGeom prst="mathPlus">
            <a:avLst>
              <a:gd name="adj1" fmla="val 4008"/>
            </a:avLst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534483" y="4547613"/>
            <a:ext cx="25347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dirty="0" smtClean="0"/>
              <a:t>4-méthoxybenzaldéhyde</a:t>
            </a:r>
            <a:endParaRPr lang="en-US" b="1" dirty="0"/>
          </a:p>
        </p:txBody>
      </p:sp>
      <p:sp>
        <p:nvSpPr>
          <p:cNvPr id="13" name="Rectangle 12"/>
          <p:cNvSpPr/>
          <p:nvPr/>
        </p:nvSpPr>
        <p:spPr>
          <a:xfrm>
            <a:off x="0" y="4015150"/>
            <a:ext cx="24112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dirty="0" smtClean="0"/>
              <a:t>4-méthylacétophénone</a:t>
            </a:r>
            <a:endParaRPr lang="en-US" b="1" dirty="0"/>
          </a:p>
        </p:txBody>
      </p:sp>
      <p:sp>
        <p:nvSpPr>
          <p:cNvPr id="14" name="Rectangle 13"/>
          <p:cNvSpPr/>
          <p:nvPr/>
        </p:nvSpPr>
        <p:spPr>
          <a:xfrm>
            <a:off x="5218550" y="3620934"/>
            <a:ext cx="5325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dirty="0" smtClean="0"/>
              <a:t>eau</a:t>
            </a:r>
            <a:endParaRPr lang="en-US" b="1" dirty="0"/>
          </a:p>
        </p:txBody>
      </p:sp>
      <p:sp>
        <p:nvSpPr>
          <p:cNvPr id="15" name="Rectangle 14"/>
          <p:cNvSpPr/>
          <p:nvPr/>
        </p:nvSpPr>
        <p:spPr>
          <a:xfrm>
            <a:off x="8929980" y="4199816"/>
            <a:ext cx="10227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dirty="0" err="1" smtClean="0"/>
              <a:t>chalcone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521320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96467" y="98957"/>
            <a:ext cx="11412781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4000" b="1" dirty="0" smtClean="0">
                <a:solidFill>
                  <a:srgbClr val="0070C0"/>
                </a:solidFill>
              </a:rPr>
              <a:t>Synthèse de l’ibuprofène : procédé BOOTS</a:t>
            </a:r>
            <a:endParaRPr lang="en-US" sz="4000" b="1" dirty="0">
              <a:solidFill>
                <a:srgbClr val="0070C0"/>
              </a:solidFill>
            </a:endParaRPr>
          </a:p>
        </p:txBody>
      </p:sp>
      <p:grpSp>
        <p:nvGrpSpPr>
          <p:cNvPr id="7" name="Groupe 6"/>
          <p:cNvGrpSpPr/>
          <p:nvPr/>
        </p:nvGrpSpPr>
        <p:grpSpPr>
          <a:xfrm>
            <a:off x="96467" y="1007586"/>
            <a:ext cx="8539982" cy="4933723"/>
            <a:chOff x="410307" y="831740"/>
            <a:chExt cx="8539982" cy="4933723"/>
          </a:xfrm>
        </p:grpSpPr>
        <p:pic>
          <p:nvPicPr>
            <p:cNvPr id="5" name="Image 4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2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471" t="6666" r="6061" b="11282"/>
            <a:stretch/>
          </p:blipFill>
          <p:spPr>
            <a:xfrm>
              <a:off x="410307" y="1123125"/>
              <a:ext cx="8194431" cy="4642338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 rot="21112736">
              <a:off x="8381576" y="831740"/>
              <a:ext cx="568713" cy="304598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ZoneTexte 7"/>
              <p:cNvSpPr txBox="1"/>
              <p:nvPr/>
            </p:nvSpPr>
            <p:spPr>
              <a:xfrm>
                <a:off x="8352092" y="1641232"/>
                <a:ext cx="3558554" cy="28623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fr-FR" dirty="0" smtClean="0"/>
                  <a:t>Si on valorise uniquement l’</a:t>
                </a:r>
                <a:r>
                  <a:rPr lang="fr-FR" dirty="0" smtClean="0">
                    <a:solidFill>
                      <a:srgbClr val="0070C0"/>
                    </a:solidFill>
                  </a:rPr>
                  <a:t>ibuprofène</a:t>
                </a:r>
                <a:r>
                  <a:rPr lang="fr-FR" dirty="0" smtClean="0"/>
                  <a:t>: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fr-FR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𝐸𝐴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𝐵𝑜𝑜𝑡𝑠</m:t>
                          </m:r>
                        </m:sub>
                      </m:sSub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=40,1%</m:t>
                      </m:r>
                    </m:oMath>
                  </m:oMathPara>
                </a14:m>
                <a:endParaRPr lang="en-US" dirty="0" smtClean="0"/>
              </a:p>
              <a:p>
                <a:endParaRPr lang="fr-FR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fr-FR" dirty="0"/>
                  <a:t>Si on valorise </a:t>
                </a:r>
                <a:r>
                  <a:rPr lang="fr-FR" dirty="0" smtClean="0"/>
                  <a:t>l’</a:t>
                </a:r>
                <a:r>
                  <a:rPr lang="fr-FR" dirty="0" smtClean="0">
                    <a:solidFill>
                      <a:srgbClr val="0070C0"/>
                    </a:solidFill>
                  </a:rPr>
                  <a:t>ibuprofène </a:t>
                </a:r>
                <a:r>
                  <a:rPr lang="fr-FR" b="1" dirty="0" smtClean="0"/>
                  <a:t>et </a:t>
                </a:r>
                <a:r>
                  <a:rPr lang="fr-FR" dirty="0" smtClean="0"/>
                  <a:t>l’acide éthanoïque:</a:t>
                </a:r>
                <a:endParaRPr lang="fr-FR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fr-FR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i="1">
                              <a:latin typeface="Cambria Math" panose="02040503050406030204" pitchFamily="18" charset="0"/>
                            </a:rPr>
                            <m:t>𝐸𝐴</m:t>
                          </m:r>
                        </m:e>
                        <m:sub>
                          <m:r>
                            <a:rPr lang="fr-FR" i="1">
                              <a:latin typeface="Cambria Math" panose="02040503050406030204" pitchFamily="18" charset="0"/>
                            </a:rPr>
                            <m:t>𝐵𝑜𝑜𝑡𝑠</m:t>
                          </m:r>
                        </m:sub>
                      </m:sSub>
                      <m:r>
                        <a:rPr lang="fr-FR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51,8</m:t>
                      </m:r>
                      <m:r>
                        <a:rPr lang="fr-FR" i="1">
                          <a:latin typeface="Cambria Math" panose="02040503050406030204" pitchFamily="18" charset="0"/>
                        </a:rPr>
                        <m:t>%</m:t>
                      </m:r>
                    </m:oMath>
                  </m:oMathPara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8" name="ZoneTexte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52092" y="1641232"/>
                <a:ext cx="3558554" cy="2862322"/>
              </a:xfrm>
              <a:prstGeom prst="rect">
                <a:avLst/>
              </a:prstGeom>
              <a:blipFill>
                <a:blip r:embed="rId4"/>
                <a:stretch>
                  <a:fillRect l="-1027" t="-10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00840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96467" y="98957"/>
            <a:ext cx="11412781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4000" b="1" dirty="0" smtClean="0">
                <a:solidFill>
                  <a:srgbClr val="0070C0"/>
                </a:solidFill>
              </a:rPr>
              <a:t>Synthèse de l’ibuprofène : procédé BHC</a:t>
            </a:r>
            <a:endParaRPr lang="en-US" sz="4000" b="1" dirty="0">
              <a:solidFill>
                <a:srgbClr val="0070C0"/>
              </a:solidFill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121" t="26936" r="7692" b="14426"/>
          <a:stretch/>
        </p:blipFill>
        <p:spPr>
          <a:xfrm>
            <a:off x="96467" y="1641232"/>
            <a:ext cx="8065477" cy="331763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ZoneTexte 8"/>
              <p:cNvSpPr txBox="1"/>
              <p:nvPr/>
            </p:nvSpPr>
            <p:spPr>
              <a:xfrm>
                <a:off x="8352092" y="1641232"/>
                <a:ext cx="3558554" cy="28623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fr-FR" dirty="0" smtClean="0"/>
                  <a:t>Si on valorise uniquement l’</a:t>
                </a:r>
                <a:r>
                  <a:rPr lang="fr-FR" dirty="0" smtClean="0">
                    <a:solidFill>
                      <a:srgbClr val="0070C0"/>
                    </a:solidFill>
                  </a:rPr>
                  <a:t>ibuprofène</a:t>
                </a:r>
                <a:r>
                  <a:rPr lang="fr-FR" dirty="0" smtClean="0"/>
                  <a:t>: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fr-FR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𝐸𝐴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𝐵𝐻𝐶</m:t>
                          </m:r>
                        </m:sub>
                      </m:sSub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=77,4%</m:t>
                      </m:r>
                    </m:oMath>
                  </m:oMathPara>
                </a14:m>
                <a:endParaRPr lang="en-US" dirty="0" smtClean="0"/>
              </a:p>
              <a:p>
                <a:endParaRPr lang="fr-FR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fr-FR" dirty="0"/>
                  <a:t>Si on valorise </a:t>
                </a:r>
                <a:r>
                  <a:rPr lang="fr-FR" dirty="0" smtClean="0"/>
                  <a:t>l’</a:t>
                </a:r>
                <a:r>
                  <a:rPr lang="fr-FR" dirty="0" smtClean="0">
                    <a:solidFill>
                      <a:srgbClr val="0070C0"/>
                    </a:solidFill>
                  </a:rPr>
                  <a:t>ibuprofène </a:t>
                </a:r>
                <a:r>
                  <a:rPr lang="fr-FR" b="1" dirty="0" smtClean="0"/>
                  <a:t>et </a:t>
                </a:r>
                <a:r>
                  <a:rPr lang="fr-FR" dirty="0" smtClean="0"/>
                  <a:t>l’acide éthanoïque:</a:t>
                </a:r>
                <a:endParaRPr lang="fr-FR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fr-FR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i="1">
                              <a:latin typeface="Cambria Math" panose="02040503050406030204" pitchFamily="18" charset="0"/>
                            </a:rPr>
                            <m:t>𝐸𝐴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𝐵𝐻𝐶</m:t>
                          </m:r>
                        </m:sub>
                      </m:sSub>
                      <m:r>
                        <a:rPr lang="fr-FR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100</m:t>
                      </m:r>
                      <m:r>
                        <a:rPr lang="fr-FR" i="1">
                          <a:latin typeface="Cambria Math" panose="02040503050406030204" pitchFamily="18" charset="0"/>
                        </a:rPr>
                        <m:t>%</m:t>
                      </m:r>
                    </m:oMath>
                  </m:oMathPara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9" name="ZoneTexte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52092" y="1641232"/>
                <a:ext cx="3558554" cy="2862322"/>
              </a:xfrm>
              <a:prstGeom prst="rect">
                <a:avLst/>
              </a:prstGeom>
              <a:blipFill>
                <a:blip r:embed="rId4"/>
                <a:stretch>
                  <a:fillRect l="-1027" t="-10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63450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891" y="2110521"/>
            <a:ext cx="9774848" cy="413746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ZoneTexte 3"/>
              <p:cNvSpPr txBox="1"/>
              <p:nvPr/>
            </p:nvSpPr>
            <p:spPr>
              <a:xfrm>
                <a:off x="133924" y="134294"/>
                <a:ext cx="11412781" cy="70788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4000" b="1" dirty="0" smtClean="0">
                    <a:solidFill>
                      <a:srgbClr val="0070C0"/>
                    </a:solidFill>
                  </a:rPr>
                  <a:t>Expérience 2 : Réduction du </a:t>
                </a:r>
                <a:r>
                  <a:rPr lang="fr-FR" sz="4000" b="1" dirty="0" err="1" smtClean="0">
                    <a:solidFill>
                      <a:srgbClr val="0070C0"/>
                    </a:solidFill>
                  </a:rPr>
                  <a:t>benzile</a:t>
                </a:r>
                <a:r>
                  <a:rPr lang="fr-FR" sz="4000" b="1" dirty="0" smtClean="0">
                    <a:solidFill>
                      <a:srgbClr val="0070C0"/>
                    </a:solidFill>
                  </a:rPr>
                  <a:t> par </a:t>
                </a:r>
                <a14:m>
                  <m:oMath xmlns:m="http://schemas.openxmlformats.org/officeDocument/2006/math">
                    <m:r>
                      <a:rPr lang="fr-FR" sz="4000" b="1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𝑵𝒂</m:t>
                    </m:r>
                    <m:sSub>
                      <m:sSubPr>
                        <m:ctrlPr>
                          <a:rPr lang="fr-FR" sz="4000" b="1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4000" b="1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𝑩𝑯</m:t>
                        </m:r>
                      </m:e>
                      <m:sub>
                        <m:r>
                          <a:rPr lang="fr-FR" sz="4000" b="1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𝟒</m:t>
                        </m:r>
                      </m:sub>
                    </m:sSub>
                  </m:oMath>
                </a14:m>
                <a:endParaRPr lang="en-US" sz="4000" b="1" dirty="0">
                  <a:solidFill>
                    <a:srgbClr val="0070C0"/>
                  </a:solidFill>
                </a:endParaRPr>
              </a:p>
            </p:txBody>
          </p:sp>
        </mc:Choice>
        <mc:Fallback xmlns="">
          <p:sp>
            <p:nvSpPr>
              <p:cNvPr id="4" name="ZoneTexte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924" y="134294"/>
                <a:ext cx="11412781" cy="707886"/>
              </a:xfrm>
              <a:prstGeom prst="rect">
                <a:avLst/>
              </a:prstGeom>
              <a:blipFill>
                <a:blip r:embed="rId3"/>
                <a:stretch>
                  <a:fillRect t="-15517" b="-36207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Imag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1486" y="909190"/>
            <a:ext cx="1587744" cy="923484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0500" y="909190"/>
            <a:ext cx="1517039" cy="913373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2203939" y="909190"/>
            <a:ext cx="12074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 smtClean="0"/>
              <a:t>benzile</a:t>
            </a:r>
            <a:endParaRPr lang="en-US" dirty="0"/>
          </a:p>
        </p:txBody>
      </p:sp>
      <p:sp>
        <p:nvSpPr>
          <p:cNvPr id="8" name="ZoneTexte 7"/>
          <p:cNvSpPr txBox="1"/>
          <p:nvPr/>
        </p:nvSpPr>
        <p:spPr>
          <a:xfrm>
            <a:off x="8147538" y="909190"/>
            <a:ext cx="2321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h</a:t>
            </a:r>
            <a:r>
              <a:rPr lang="fr-FR" dirty="0" err="1" smtClean="0"/>
              <a:t>ydrobenzoïne</a:t>
            </a:r>
            <a:r>
              <a:rPr lang="fr-FR" dirty="0" smtClean="0"/>
              <a:t> méso</a:t>
            </a:r>
            <a:endParaRPr lang="en-US" dirty="0"/>
          </a:p>
        </p:txBody>
      </p:sp>
      <p:cxnSp>
        <p:nvCxnSpPr>
          <p:cNvPr id="10" name="Connecteur droit avec flèche 9"/>
          <p:cNvCxnSpPr/>
          <p:nvPr/>
        </p:nvCxnSpPr>
        <p:spPr>
          <a:xfrm>
            <a:off x="4935415" y="1278522"/>
            <a:ext cx="146538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ZoneTexte 10"/>
              <p:cNvSpPr txBox="1"/>
              <p:nvPr/>
            </p:nvSpPr>
            <p:spPr>
              <a:xfrm>
                <a:off x="4771291" y="838383"/>
                <a:ext cx="232116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 smtClean="0"/>
                  <a:t>1) </a:t>
                </a:r>
                <a14:m>
                  <m:oMath xmlns:m="http://schemas.openxmlformats.org/officeDocument/2006/math">
                    <m:r>
                      <a:rPr lang="fr-FR" b="0" i="1" smtClean="0">
                        <a:latin typeface="Cambria Math" panose="02040503050406030204" pitchFamily="18" charset="0"/>
                      </a:rPr>
                      <m:t>𝑁𝑎𝐵</m:t>
                    </m:r>
                    <m:sSub>
                      <m:sSubPr>
                        <m:ctrlPr>
                          <a:rPr lang="fr-F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  <m:r>
                      <a:rPr lang="fr-FR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fr-FR" b="0" i="1" smtClean="0">
                        <a:latin typeface="Cambria Math" panose="02040503050406030204" pitchFamily="18" charset="0"/>
                      </a:rPr>
                      <m:t>𝐸𝑡𝑂𝐻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11" name="ZoneTexte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71291" y="838383"/>
                <a:ext cx="2321169" cy="369332"/>
              </a:xfrm>
              <a:prstGeom prst="rect">
                <a:avLst/>
              </a:prstGeom>
              <a:blipFill>
                <a:blip r:embed="rId6"/>
                <a:stretch>
                  <a:fillRect l="-2368" t="-10000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ZoneTexte 11"/>
              <p:cNvSpPr txBox="1"/>
              <p:nvPr/>
            </p:nvSpPr>
            <p:spPr>
              <a:xfrm>
                <a:off x="4771291" y="1412544"/>
                <a:ext cx="232116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/>
                  <a:t>2</a:t>
                </a:r>
                <a:r>
                  <a:rPr lang="fr-FR" dirty="0" smtClean="0"/>
                  <a:t>)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F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fr-FR" b="0" i="1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fr-FR" b="0" i="1" smtClean="0">
                        <a:latin typeface="Cambria Math" panose="02040503050406030204" pitchFamily="18" charset="0"/>
                      </a:rPr>
                      <m:t>, </m:t>
                    </m:r>
                    <m:sSup>
                      <m:sSupPr>
                        <m:ctrlPr>
                          <a:rPr lang="fr-FR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p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+</m:t>
                        </m:r>
                      </m:sup>
                    </m:sSup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12" name="ZoneTexte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71291" y="1412544"/>
                <a:ext cx="2321169" cy="369332"/>
              </a:xfrm>
              <a:prstGeom prst="rect">
                <a:avLst/>
              </a:prstGeom>
              <a:blipFill>
                <a:blip r:embed="rId7"/>
                <a:stretch>
                  <a:fillRect l="-2368" t="-10000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865241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3690" y="1658449"/>
            <a:ext cx="9616296" cy="4402382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>
            <a:off x="133924" y="134294"/>
            <a:ext cx="11412781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4000" b="1" smtClean="0">
                <a:solidFill>
                  <a:srgbClr val="0070C0"/>
                </a:solidFill>
              </a:rPr>
              <a:t>Caséine</a:t>
            </a:r>
            <a:endParaRPr lang="en-US" sz="40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3112977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1614</TotalTime>
  <Words>120</Words>
  <Application>Microsoft Office PowerPoint</Application>
  <PresentationFormat>Widescreen</PresentationFormat>
  <Paragraphs>43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Arial</vt:lpstr>
      <vt:lpstr>Calibri</vt:lpstr>
      <vt:lpstr>Calibri Light</vt:lpstr>
      <vt:lpstr>Cambria Math</vt:lpstr>
      <vt:lpstr>Thème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L'Oréal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RAMKURRUN Pooja</dc:creator>
  <cp:lastModifiedBy>Bernard Chelli</cp:lastModifiedBy>
  <cp:revision>73</cp:revision>
  <dcterms:created xsi:type="dcterms:W3CDTF">2020-03-23T08:37:13Z</dcterms:created>
  <dcterms:modified xsi:type="dcterms:W3CDTF">2020-04-08T15:20:36Z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3b7177-c66c-4b22-a350-7ee86f9a1e74_Enabled">
    <vt:lpwstr>True</vt:lpwstr>
  </property>
  <property fmtid="{D5CDD505-2E9C-101B-9397-08002B2CF9AE}" pid="3" name="MSIP_Label_f43b7177-c66c-4b22-a350-7ee86f9a1e74_SiteId">
    <vt:lpwstr>e4e1abd9-eac7-4a71-ab52-da5c998aa7ba</vt:lpwstr>
  </property>
  <property fmtid="{D5CDD505-2E9C-101B-9397-08002B2CF9AE}" pid="4" name="MSIP_Label_f43b7177-c66c-4b22-a350-7ee86f9a1e74_Owner">
    <vt:lpwstr>Pooja.RAMKURRUN@loreal.com</vt:lpwstr>
  </property>
  <property fmtid="{D5CDD505-2E9C-101B-9397-08002B2CF9AE}" pid="5" name="MSIP_Label_f43b7177-c66c-4b22-a350-7ee86f9a1e74_SetDate">
    <vt:lpwstr>2020-03-23T08:53:40.4834526Z</vt:lpwstr>
  </property>
  <property fmtid="{D5CDD505-2E9C-101B-9397-08002B2CF9AE}" pid="6" name="MSIP_Label_f43b7177-c66c-4b22-a350-7ee86f9a1e74_Name">
    <vt:lpwstr>C1 - Internal use</vt:lpwstr>
  </property>
  <property fmtid="{D5CDD505-2E9C-101B-9397-08002B2CF9AE}" pid="7" name="MSIP_Label_f43b7177-c66c-4b22-a350-7ee86f9a1e74_Application">
    <vt:lpwstr>Microsoft Azure Information Protection</vt:lpwstr>
  </property>
  <property fmtid="{D5CDD505-2E9C-101B-9397-08002B2CF9AE}" pid="8" name="MSIP_Label_f43b7177-c66c-4b22-a350-7ee86f9a1e74_ActionId">
    <vt:lpwstr>daa1b834-7206-4930-bada-60dce37db51a</vt:lpwstr>
  </property>
  <property fmtid="{D5CDD505-2E9C-101B-9397-08002B2CF9AE}" pid="9" name="MSIP_Label_f43b7177-c66c-4b22-a350-7ee86f9a1e74_Extended_MSFT_Method">
    <vt:lpwstr>Automatic</vt:lpwstr>
  </property>
  <property fmtid="{D5CDD505-2E9C-101B-9397-08002B2CF9AE}" pid="10" name="Sensitivity">
    <vt:lpwstr>C1 - Internal use</vt:lpwstr>
  </property>
</Properties>
</file>

<file path=docProps/thumbnail.jpeg>
</file>